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300" r:id="rId2"/>
    <p:sldId id="290" r:id="rId3"/>
    <p:sldId id="291" r:id="rId4"/>
    <p:sldId id="258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76" r:id="rId13"/>
    <p:sldId id="277" r:id="rId14"/>
    <p:sldId id="282" r:id="rId15"/>
    <p:sldId id="284" r:id="rId16"/>
    <p:sldId id="268" r:id="rId17"/>
    <p:sldId id="269" r:id="rId18"/>
    <p:sldId id="279" r:id="rId19"/>
    <p:sldId id="286" r:id="rId20"/>
    <p:sldId id="278" r:id="rId21"/>
    <p:sldId id="285" r:id="rId22"/>
    <p:sldId id="280" r:id="rId23"/>
    <p:sldId id="287" r:id="rId24"/>
    <p:sldId id="281" r:id="rId25"/>
    <p:sldId id="288" r:id="rId26"/>
    <p:sldId id="283" r:id="rId27"/>
    <p:sldId id="289" r:id="rId28"/>
    <p:sldId id="294" r:id="rId29"/>
    <p:sldId id="296" r:id="rId30"/>
    <p:sldId id="297" r:id="rId31"/>
    <p:sldId id="298" r:id="rId32"/>
    <p:sldId id="29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00"/>
    <a:srgbClr val="33CCFF"/>
    <a:srgbClr val="FF66FF"/>
    <a:srgbClr val="FF99CC"/>
    <a:srgbClr val="CC00CC"/>
    <a:srgbClr val="FF9900"/>
    <a:srgbClr val="CC0099"/>
    <a:srgbClr val="D6B8D4"/>
    <a:srgbClr val="FE9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87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2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8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7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9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1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5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92BC9A-4326-4567-9964-21C9E833B8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FF5558-1103-4CFA-A72F-A161372EC27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3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image" Target="../media/image3.png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2.xml"/><Relationship Id="rId2" Type="http://schemas.openxmlformats.org/officeDocument/2006/relationships/slide" Target="slide4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18.xml"/><Relationship Id="rId4" Type="http://schemas.openxmlformats.org/officeDocument/2006/relationships/slide" Target="slide8.xml"/><Relationship Id="rId9" Type="http://schemas.openxmlformats.org/officeDocument/2006/relationships/slide" Target="slide20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684" y="1464212"/>
            <a:ext cx="10367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 практикум по теме: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«Признаки параллельности прямых. Свойства параллельных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прямых»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3967" y="4783609"/>
            <a:ext cx="3862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Презентацию подготовила: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читель математики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Голубятникова Т.Н.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МБОУ «РСОШ им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В.С.Воронина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-4082" r="-1245" b="-339"/>
          <a:stretch/>
        </p:blipFill>
        <p:spPr bwMode="auto">
          <a:xfrm>
            <a:off x="5949862" y="2918564"/>
            <a:ext cx="6050071" cy="38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" y="5569254"/>
            <a:ext cx="1013105" cy="8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5840" y="5787835"/>
            <a:ext cx="6318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Татьяна\Pictures\2022-02-24\001.BMP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7" t="7548" r="11321" b="20125"/>
          <a:stretch/>
        </p:blipFill>
        <p:spPr bwMode="auto">
          <a:xfrm>
            <a:off x="7866346" y="290638"/>
            <a:ext cx="4133588" cy="3033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837" y="125229"/>
            <a:ext cx="77035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∠1 = 51°, ∠2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139°, ∠3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129°. Какие из прямых, изображённых на рисунке, является параллельными?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в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 прямы параллельны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38029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7909" y="2329934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909" y="1430148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1751" y="2997187"/>
            <a:ext cx="6386136" cy="37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3" y="5511452"/>
            <a:ext cx="1087155" cy="8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855" y="5797406"/>
            <a:ext cx="7283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064" y="249145"/>
            <a:ext cx="52191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Прямые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параллельны. Если ∠3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56°, то 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∠2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134° 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∠4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56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∠1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126°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∠4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124°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 descr="C:\Users\Татьяна\Pictures\2022-02-24\003.BMP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30" t="9187" r="20822" b="59718"/>
          <a:stretch/>
        </p:blipFill>
        <p:spPr bwMode="auto">
          <a:xfrm>
            <a:off x="5214552" y="249145"/>
            <a:ext cx="5260932" cy="3453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38029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755" y="1265222"/>
            <a:ext cx="166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30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4580" y="1991731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∠4 = 124°</a:t>
            </a:r>
          </a:p>
        </p:txBody>
      </p:sp>
    </p:spTree>
    <p:extLst>
      <p:ext uri="{BB962C8B-B14F-4D97-AF65-F5344CB8AC3E}">
        <p14:creationId xmlns:p14="http://schemas.microsoft.com/office/powerpoint/2010/main" val="3546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383" y="3246656"/>
            <a:ext cx="6052503" cy="35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3" y="5356316"/>
            <a:ext cx="1098116" cy="881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4087" y="5586608"/>
            <a:ext cx="8141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-2224" r="-308" b="25096"/>
          <a:stretch/>
        </p:blipFill>
        <p:spPr bwMode="auto">
          <a:xfrm>
            <a:off x="418404" y="118795"/>
            <a:ext cx="6118320" cy="45026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72821" y="479394"/>
            <a:ext cx="5219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АВ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5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0" y="250555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86081" y="5262132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315" y="1214405"/>
            <a:ext cx="3753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5144" r="-308" b="25096"/>
          <a:stretch/>
        </p:blipFill>
        <p:spPr bwMode="auto">
          <a:xfrm>
            <a:off x="803133" y="1614515"/>
            <a:ext cx="2829415" cy="22184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90597" y="2539073"/>
            <a:ext cx="28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800" y="253907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6557" y="28632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883700" y="2863254"/>
            <a:ext cx="26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693" r="-134" b="-693"/>
          <a:stretch/>
        </p:blipFill>
        <p:spPr bwMode="auto">
          <a:xfrm>
            <a:off x="4772416" y="2473530"/>
            <a:ext cx="7286807" cy="42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5443994"/>
            <a:ext cx="1121706" cy="919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6718" y="5724395"/>
            <a:ext cx="6263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9"/>
          <a:stretch/>
        </p:blipFill>
        <p:spPr bwMode="auto">
          <a:xfrm>
            <a:off x="487305" y="0"/>
            <a:ext cx="4494211" cy="3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981517" y="545297"/>
            <a:ext cx="5219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22223" y="545297"/>
            <a:ext cx="5219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С.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8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89261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6864" y="1208903"/>
            <a:ext cx="14879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4212" y="2062761"/>
            <a:ext cx="14879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4212" y="1954558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= 130°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22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622" y="2695149"/>
            <a:ext cx="6806266" cy="39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2" y="5293682"/>
            <a:ext cx="1092729" cy="931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6822" y="5624186"/>
            <a:ext cx="6889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Татьяна\Pictures\2016-12-05\00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3" t="41425" r="3349" b="33079"/>
          <a:stretch/>
        </p:blipFill>
        <p:spPr bwMode="auto">
          <a:xfrm>
            <a:off x="272412" y="144523"/>
            <a:ext cx="4460226" cy="4019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06755" y="710069"/>
            <a:ext cx="6096000" cy="14443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  ∠1 = ∠2, ∠2 = ∠3. Докажите, что прямые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параллельны.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029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0685" y="1163854"/>
            <a:ext cx="153652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Татьяна\Pictures\2016-12-05\00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3" t="41425" r="3349" b="33079"/>
          <a:stretch/>
        </p:blipFill>
        <p:spPr bwMode="auto">
          <a:xfrm>
            <a:off x="9362541" y="238029"/>
            <a:ext cx="2549043" cy="2610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1410" y="17917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477" y="2191840"/>
            <a:ext cx="3453007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∠1 = 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∠4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∠1 =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∠4 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98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rc-magnitogorsk.ru/assets/images/f01msucfd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1" y="0"/>
            <a:ext cx="11459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51353" y="5761973"/>
            <a:ext cx="2254686" cy="613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Начать игру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0932" y="2758180"/>
            <a:ext cx="6796956" cy="39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0" y="5368838"/>
            <a:ext cx="1174837" cy="1019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6614" y="5649238"/>
            <a:ext cx="7139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699" y="409373"/>
            <a:ext cx="6068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║CF,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║AD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1"/>
          <a:stretch/>
        </p:blipFill>
        <p:spPr bwMode="auto">
          <a:xfrm>
            <a:off x="503649" y="219462"/>
            <a:ext cx="5143389" cy="3747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38029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0893" y="1222224"/>
            <a:ext cx="3903945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1"/>
          <a:stretch/>
        </p:blipFill>
        <p:spPr bwMode="auto">
          <a:xfrm>
            <a:off x="830893" y="1779372"/>
            <a:ext cx="3005670" cy="205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82865" y="310843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332" y="3288202"/>
            <a:ext cx="5928986" cy="344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6" y="5356312"/>
            <a:ext cx="1130307" cy="1031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01874" y="5661764"/>
            <a:ext cx="5928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6"/>
          <a:stretch/>
        </p:blipFill>
        <p:spPr bwMode="auto">
          <a:xfrm>
            <a:off x="311558" y="251955"/>
            <a:ext cx="5137264" cy="3956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75332" y="1026107"/>
            <a:ext cx="286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</a:t>
            </a:r>
            <a:r>
              <a:rPr lang="ru-RU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</a:t>
            </a:r>
            <a:r>
              <a:rPr lang="en-US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BAZ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" y="0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1925" y="1205435"/>
            <a:ext cx="137890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6"/>
          <a:stretch/>
        </p:blipFill>
        <p:spPr bwMode="auto">
          <a:xfrm>
            <a:off x="698017" y="1615671"/>
            <a:ext cx="2882579" cy="1941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16690" y="20046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70158" y="28364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2301" y="2793304"/>
            <a:ext cx="6758113" cy="39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3" y="5481572"/>
            <a:ext cx="1024524" cy="956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6614" y="5736921"/>
            <a:ext cx="5928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0"/>
          <a:stretch/>
        </p:blipFill>
        <p:spPr bwMode="auto">
          <a:xfrm>
            <a:off x="206090" y="276484"/>
            <a:ext cx="5605987" cy="44458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18708" y="407511"/>
            <a:ext cx="5099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║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</a:t>
            </a:r>
            <a:r>
              <a:rPr lang="en-US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90° больше </a:t>
            </a:r>
            <a:r>
              <a:rPr lang="ru-RU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1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</a:t>
            </a:r>
            <a:r>
              <a:rPr lang="en-US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1" y="149280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4214" y="1046857"/>
            <a:ext cx="3349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∠3 = 45°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0"/>
          <a:stretch/>
        </p:blipFill>
        <p:spPr bwMode="auto">
          <a:xfrm>
            <a:off x="1089065" y="1498735"/>
            <a:ext cx="2404947" cy="17204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64845" y="3303825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х + 90= 180, х = 45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5102" y="23519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1555" y="198319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+90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6086" y="3406956"/>
            <a:ext cx="5681802" cy="33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8" y="5494098"/>
            <a:ext cx="1112208" cy="994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6718" y="5774499"/>
            <a:ext cx="5928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8709" y="289279"/>
            <a:ext cx="5219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∠1 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115°,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∠2 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65°,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∠3 =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100°. Найдите величину угла 4.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Татьяна\Pictures\2022-02-24\002.BMP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1" t="10885" r="11917" b="24490"/>
          <a:stretch/>
        </p:blipFill>
        <p:spPr bwMode="auto">
          <a:xfrm>
            <a:off x="279746" y="-1"/>
            <a:ext cx="6429973" cy="4658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73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99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1804" y="1457541"/>
            <a:ext cx="2830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80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°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082" y="2924650"/>
            <a:ext cx="6446228" cy="37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8" y="5494098"/>
            <a:ext cx="1112208" cy="994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6718" y="5774499"/>
            <a:ext cx="5928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9"/>
          <a:stretch/>
        </p:blipFill>
        <p:spPr bwMode="auto">
          <a:xfrm>
            <a:off x="541227" y="299058"/>
            <a:ext cx="5396109" cy="42604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718292" y="299058"/>
            <a:ext cx="5099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AF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║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</a:t>
            </a:r>
            <a:r>
              <a: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38029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0684" y="1163854"/>
            <a:ext cx="3089753" cy="323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х + 30  = 180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2х = 150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75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∠ </a:t>
            </a:r>
            <a:r>
              <a:rPr lang="en-US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ru-RU" sz="28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75°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9"/>
          <a:stretch/>
        </p:blipFill>
        <p:spPr bwMode="auto">
          <a:xfrm>
            <a:off x="9244208" y="964687"/>
            <a:ext cx="2947792" cy="23296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822488" y="1298458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6831" y="1760184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59462"/>
              </p:ext>
            </p:extLst>
          </p:nvPr>
        </p:nvGraphicFramePr>
        <p:xfrm>
          <a:off x="140565" y="290773"/>
          <a:ext cx="1190947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818"/>
                <a:gridCol w="1277655"/>
                <a:gridCol w="1202499"/>
                <a:gridCol w="1164920"/>
                <a:gridCol w="1114817"/>
                <a:gridCol w="1089763"/>
              </a:tblGrid>
              <a:tr h="1221537"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Повторим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теорию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10</a:t>
                      </a:r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4" action="ppaction://hlinksldjump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5" action="ppaction://hlinksldjump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40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6" action="ppaction://hlinksldjump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50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850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параллельности прямых</a:t>
                      </a:r>
                    </a:p>
                    <a:p>
                      <a:pPr algn="ctr"/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7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10</a:t>
                      </a:r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8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9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0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1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141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Свойства, свойства  и признаки параллельности прямых</a:t>
                      </a:r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2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10</a:t>
                      </a:r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3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4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5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16" action="ppaction://hlinksldjump"/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fizland.ucoz.net/hello.png">
            <a:hlinkClick r:id="rId17" action="ppaction://hlinksldjump"/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40565" y="6051493"/>
            <a:ext cx="1061934" cy="806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86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498" y="3056964"/>
            <a:ext cx="6283389" cy="36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8" y="5494098"/>
            <a:ext cx="1112208" cy="99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Pictures\2016-12-20\00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" t="16148" r="48497" b="6575"/>
          <a:stretch/>
        </p:blipFill>
        <p:spPr bwMode="auto">
          <a:xfrm>
            <a:off x="398200" y="262848"/>
            <a:ext cx="5833248" cy="4259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1448" y="262849"/>
            <a:ext cx="5593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АВ = А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АС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=А</a:t>
            </a:r>
            <a:r>
              <a:rPr lang="ru-RU" sz="28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= ∠ В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Докажите, что                             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 ВС и В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параллельны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4723" y="2883937"/>
            <a:ext cx="6195707" cy="36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8" y="5494098"/>
            <a:ext cx="1112208" cy="994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18333" y="520183"/>
            <a:ext cx="5239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рисунке биссектрисы углов АМР и ВМР пересекают прямую 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точках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 Е. Докажите, что если МР = РЕ, то   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= РЕ</a:t>
            </a:r>
            <a:endParaRPr lang="ru-RU" sz="2800" b="1" dirty="0"/>
          </a:p>
        </p:txBody>
      </p:sp>
      <p:pic>
        <p:nvPicPr>
          <p:cNvPr id="9" name="Рисунок 8" descr="C:\Users\Татьяна\Pictures\2016-12-20\002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11" t="27648" r="6577" b="10688"/>
          <a:stretch/>
        </p:blipFill>
        <p:spPr bwMode="auto">
          <a:xfrm>
            <a:off x="541228" y="520183"/>
            <a:ext cx="5521369" cy="3951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41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180" y="3107976"/>
            <a:ext cx="6195707" cy="36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8" y="5494098"/>
            <a:ext cx="1112208" cy="994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5968" y="1760260"/>
            <a:ext cx="1056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 за игру! 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6002/200418627.77/0_11df8a_6d09c85c_orig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009" y="1163822"/>
            <a:ext cx="9326880" cy="5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" y="5601350"/>
            <a:ext cx="1050349" cy="7869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1250" y="5810145"/>
            <a:ext cx="6638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222" y="172604"/>
            <a:ext cx="8964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Вберите верное утверждение.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Прямая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называется секущей к прямым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если: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она пересекает каждую из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этих прямых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она пересекает хотя бы одну из них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перпендикулярна каждой из них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перпендикулярна хотя бы одной из них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" y="37671"/>
            <a:ext cx="9460104" cy="64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1120" y="109854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dirty="0"/>
          </a:p>
        </p:txBody>
      </p:sp>
      <p:pic>
        <p:nvPicPr>
          <p:cNvPr id="7" name="Рисунок 6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1121" y="1691107"/>
            <a:ext cx="25789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пересекает каждую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этих прямых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008" y="1286320"/>
            <a:ext cx="9326880" cy="5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2" y="5561556"/>
            <a:ext cx="1027134" cy="889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7380" y="5860036"/>
            <a:ext cx="6982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87" y="147552"/>
            <a:ext cx="94279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верное утверждение.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пересечении двух прямых секущей образуются углы, имеющие специальные названия: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с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межные и вертикальные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острые, прямые и тупые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араллельные и перпендикулярные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накрест лежащие, соответственные, односторонние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189261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6864" y="1341137"/>
            <a:ext cx="3706368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3025" y="1891887"/>
            <a:ext cx="307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накрест лежащие, соответственные, односторонние</a:t>
            </a:r>
          </a:p>
        </p:txBody>
      </p:sp>
    </p:spTree>
    <p:extLst>
      <p:ext uri="{BB962C8B-B14F-4D97-AF65-F5344CB8AC3E}">
        <p14:creationId xmlns:p14="http://schemas.microsoft.com/office/powerpoint/2010/main" val="41383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6002/200418627.77/0_11df8a_6d09c85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008" y="1236215"/>
            <a:ext cx="9326880" cy="5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cdn.pixabay.com/photo/2014/04/02/14/11/puzzle-piece-306426_1280.png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0" y="5469046"/>
            <a:ext cx="1024525" cy="8440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81284" y="5744888"/>
            <a:ext cx="834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117" y="235234"/>
            <a:ext cx="8350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неверное утверждение.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Если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две прямые пересечены секущей, то: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сумма смежных углов равна 180° 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внутренние накрест лежащие углы равны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вертикальные углы равны</a:t>
            </a:r>
          </a:p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сумма соответственных углов равна 180° </a:t>
            </a:r>
          </a:p>
        </p:txBody>
      </p:sp>
    </p:spTree>
    <p:extLst>
      <p:ext uri="{BB962C8B-B14F-4D97-AF65-F5344CB8AC3E}">
        <p14:creationId xmlns:p14="http://schemas.microsoft.com/office/powerpoint/2010/main" val="11539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i-igrushki.ru/upload/iblock/3ed/3edf44467387cbd7f23ed1fab3a39a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2" y="-42101"/>
            <a:ext cx="9460104" cy="647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izland.ucoz.net/hello.png">
            <a:hlinkClick r:id="rId3" action="ppaction://hlinksldjump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6883" r="16993" b="9539"/>
          <a:stretch/>
        </p:blipFill>
        <p:spPr bwMode="auto">
          <a:xfrm>
            <a:off x="10698607" y="5299710"/>
            <a:ext cx="1212977" cy="113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789" y="1157462"/>
            <a:ext cx="36408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666" y="1710819"/>
            <a:ext cx="30782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Сумма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соответственных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углов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равна 180° </a:t>
            </a:r>
          </a:p>
        </p:txBody>
      </p:sp>
    </p:spTree>
    <p:extLst>
      <p:ext uri="{BB962C8B-B14F-4D97-AF65-F5344CB8AC3E}">
        <p14:creationId xmlns:p14="http://schemas.microsoft.com/office/powerpoint/2010/main" val="28583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764</TotalTime>
  <Words>567</Words>
  <Application>Microsoft Office PowerPoint</Application>
  <PresentationFormat>Широкоэкранный</PresentationFormat>
  <Paragraphs>140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Calibri</vt:lpstr>
      <vt:lpstr>Cambria Math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63</cp:revision>
  <dcterms:created xsi:type="dcterms:W3CDTF">2021-11-28T18:58:23Z</dcterms:created>
  <dcterms:modified xsi:type="dcterms:W3CDTF">2023-12-17T09:09:47Z</dcterms:modified>
</cp:coreProperties>
</file>